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30"/>
  </p:notesMasterIdLst>
  <p:sldIdLst>
    <p:sldId id="257" r:id="rId5"/>
    <p:sldId id="259" r:id="rId6"/>
    <p:sldId id="735" r:id="rId7"/>
    <p:sldId id="740" r:id="rId8"/>
    <p:sldId id="743" r:id="rId9"/>
    <p:sldId id="744" r:id="rId10"/>
    <p:sldId id="651" r:id="rId11"/>
    <p:sldId id="741" r:id="rId12"/>
    <p:sldId id="742" r:id="rId13"/>
    <p:sldId id="655" r:id="rId14"/>
    <p:sldId id="654" r:id="rId15"/>
    <p:sldId id="745" r:id="rId16"/>
    <p:sldId id="746" r:id="rId17"/>
    <p:sldId id="747" r:id="rId18"/>
    <p:sldId id="748" r:id="rId19"/>
    <p:sldId id="749" r:id="rId20"/>
    <p:sldId id="750" r:id="rId21"/>
    <p:sldId id="751" r:id="rId22"/>
    <p:sldId id="752" r:id="rId23"/>
    <p:sldId id="753" r:id="rId24"/>
    <p:sldId id="754" r:id="rId25"/>
    <p:sldId id="755" r:id="rId26"/>
    <p:sldId id="756" r:id="rId27"/>
    <p:sldId id="757" r:id="rId28"/>
    <p:sldId id="758" r:id="rId29"/>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1A1"/>
    <a:srgbClr val="025565"/>
    <a:srgbClr val="015969"/>
    <a:srgbClr val="CCDEE1"/>
    <a:srgbClr val="3A6E31"/>
    <a:srgbClr val="E06C00"/>
    <a:srgbClr val="8DC5CB"/>
    <a:srgbClr val="2AA8B0"/>
    <a:srgbClr val="F2955A"/>
    <a:srgbClr val="EA59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A82A25-FB40-094E-B314-E916467ADA59}" v="23" dt="2025-11-25T13:20:16.246"/>
    <p1510:client id="{DD4D1640-EA00-0B43-8D60-B2D7D2C38294}" v="12" dt="2025-11-25T13:49:06.544"/>
    <p1510:client id="{EB8D6EFD-B15F-4A43-8CF7-8FC456BDADC0}" v="14" dt="2025-11-25T12:41:49.2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62"/>
    <p:restoredTop sz="92116"/>
  </p:normalViewPr>
  <p:slideViewPr>
    <p:cSldViewPr snapToObjects="1">
      <p:cViewPr varScale="1">
        <p:scale>
          <a:sx n="129" d="100"/>
          <a:sy n="129" d="100"/>
        </p:scale>
        <p:origin x="780" y="12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qdeltagare</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 jag vill delta / barnet vill delta</c:v>
                </c:pt>
                <c:pt idx="1">
                  <c:v>Nej, jag vill inte delta / barnet vill inte delta</c:v>
                </c:pt>
                <c:pt idx="2">
                  <c:v>Fylls i av personal: Barnet/ungdomen bedöms inte ha förmåga att svara på frågor om deltagande eller enkätfrågor</c:v>
                </c:pt>
              </c:strCache>
            </c:strRef>
          </c:cat>
          <c:val>
            <c:numRef>
              <c:f>Sheet1!$B$2:$B$4</c:f>
              <c:numCache>
                <c:formatCode>General</c:formatCode>
                <c:ptCount val="3"/>
                <c:pt idx="0">
                  <c:v>0.86274509803921573</c:v>
                </c:pt>
                <c:pt idx="1">
                  <c:v>3.9215686274509803E-2</c:v>
                </c:pt>
                <c:pt idx="2">
                  <c:v>9.8039215686274508E-2</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q9</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0.92682926829268297</c:v>
                </c:pt>
                <c:pt idx="1">
                  <c:v>7.3170731707317069E-2</c:v>
                </c:pt>
                <c:pt idx="2">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q10</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0.97499999999999998</c:v>
                </c:pt>
                <c:pt idx="1">
                  <c:v>2.5000000000000001E-2</c:v>
                </c:pt>
                <c:pt idx="2">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q1</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0.73170731707317072</c:v>
                </c:pt>
                <c:pt idx="1">
                  <c:v>0.24390243902439024</c:v>
                </c:pt>
                <c:pt idx="2">
                  <c:v>2.4390243902439025E-2</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q2</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0.95121951219512191</c:v>
                </c:pt>
                <c:pt idx="1">
                  <c:v>4.878048780487805E-2</c:v>
                </c:pt>
                <c:pt idx="2">
                  <c:v>0</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q3</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0.92682926829268297</c:v>
                </c:pt>
                <c:pt idx="1">
                  <c:v>2.4390243902439025E-2</c:v>
                </c:pt>
                <c:pt idx="2">
                  <c:v>4.878048780487805E-2</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q4</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0.875</c:v>
                </c:pt>
                <c:pt idx="1">
                  <c:v>7.4999999999999997E-2</c:v>
                </c:pt>
                <c:pt idx="2">
                  <c:v>0.05</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0.73170731707317072</c:v>
                </c:pt>
                <c:pt idx="1">
                  <c:v>0.1951219512195122</c:v>
                </c:pt>
                <c:pt idx="2">
                  <c:v>7.3170731707317069E-2</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q6</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0.95121951219512191</c:v>
                </c:pt>
                <c:pt idx="1">
                  <c:v>0</c:v>
                </c:pt>
                <c:pt idx="2">
                  <c:v>4.878048780487805E-2</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q7</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0.17073170731707318</c:v>
                </c:pt>
                <c:pt idx="1">
                  <c:v>4.878048780487805E-2</c:v>
                </c:pt>
                <c:pt idx="2">
                  <c:v>0.78048780487804881</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q8</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Ja</c:v>
                </c:pt>
                <c:pt idx="1">
                  <c:v>Nej</c:v>
                </c:pt>
              </c:strCache>
            </c:strRef>
          </c:cat>
          <c:val>
            <c:numRef>
              <c:f>Sheet1!$B$2:$B$3</c:f>
              <c:numCache>
                <c:formatCode>General</c:formatCode>
                <c:ptCount val="2"/>
                <c:pt idx="0">
                  <c:v>0.97560975609756095</c:v>
                </c:pt>
                <c:pt idx="1">
                  <c:v>2.4390243902439025E-2</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C99F5C-CBF5-DF46-A547-7E4FFE295152}" type="datetimeFigureOut">
              <a:rPr lang="sv-SE"/>
              <a:t>2025-11-27</a:t>
            </a:fld>
            <a:endParaRPr lang="sv-SE"/>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A202B6-01B5-D644-AEF6-2AC400292CD8}" type="slidenum">
              <a:rPr/>
              <a:t>‹#›</a:t>
            </a:fld>
            <a:endParaRPr lang="sv-SE"/>
          </a:p>
        </p:txBody>
      </p:sp>
    </p:spTree>
    <p:extLst>
      <p:ext uri="{BB962C8B-B14F-4D97-AF65-F5344CB8AC3E}">
        <p14:creationId xmlns:p14="http://schemas.microsoft.com/office/powerpoint/2010/main" val="1014046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sv-SE"/>
          </a:p>
        </p:txBody>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21A202B6-01B5-D644-AEF6-2AC400292CD8}" type="slidenum">
              <a:rPr/>
              <a:t>2</a:t>
            </a:fld>
            <a:endParaRPr lang="sv-SE"/>
          </a:p>
        </p:txBody>
      </p:sp>
    </p:spTree>
    <p:extLst>
      <p:ext uri="{BB962C8B-B14F-4D97-AF65-F5344CB8AC3E}">
        <p14:creationId xmlns:p14="http://schemas.microsoft.com/office/powerpoint/2010/main" val="1548649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sv-SE"/>
          </a:p>
        </p:txBody>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21A202B6-01B5-D644-AEF6-2AC400292CD8}" type="slidenum">
              <a:rPr/>
              <a:t>3</a:t>
            </a:fld>
            <a:endParaRPr lang="sv-SE"/>
          </a:p>
        </p:txBody>
      </p:sp>
    </p:spTree>
    <p:extLst>
      <p:ext uri="{BB962C8B-B14F-4D97-AF65-F5344CB8AC3E}">
        <p14:creationId xmlns:p14="http://schemas.microsoft.com/office/powerpoint/2010/main" val="4070944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E478E9F-EA97-584B-A2E9-A3C9F49DCB73}"/>
              </a:ext>
            </a:extLst>
          </p:cNvPr>
          <p:cNvSpPr>
            <a:spLocks noGrp="1"/>
          </p:cNvSpPr>
          <p:nvPr>
            <p:ph type="title"/>
          </p:nvPr>
        </p:nvSpPr>
        <p:spPr/>
        <p:txBody>
          <a:bodyPr/>
          <a:lstStyle/>
          <a:p>
            <a:r>
              <a:rPr lang="en-US" dirty="0"/>
              <a:t>Click to edit Master title style</a:t>
            </a:r>
            <a:endParaRPr lang="sv-SE" dirty="0"/>
          </a:p>
        </p:txBody>
      </p:sp>
      <p:sp>
        <p:nvSpPr>
          <p:cNvPr id="15" name="Slide Number Placeholder 14">
            <a:extLst>
              <a:ext uri="{FF2B5EF4-FFF2-40B4-BE49-F238E27FC236}">
                <a16:creationId xmlns:a16="http://schemas.microsoft.com/office/drawing/2014/main" id="{D44DBCCD-EA1F-1546-9FCF-0E871F458856}"/>
              </a:ext>
            </a:extLst>
          </p:cNvPr>
          <p:cNvSpPr>
            <a:spLocks noGrp="1"/>
          </p:cNvSpPr>
          <p:nvPr>
            <p:ph type="sldNum" sz="quarter" idx="11"/>
          </p:nvPr>
        </p:nvSpPr>
        <p:spPr>
          <a:xfrm>
            <a:off x="2792760" y="6356352"/>
            <a:ext cx="2228850" cy="365125"/>
          </a:xfrm>
        </p:spPr>
        <p:txBody>
          <a:bodyPr/>
          <a:lstStyle/>
          <a:p>
            <a:fld id="{35DC3D6C-A556-0D48-B15A-DD8A2D5F88FC}"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8623" y="735981"/>
            <a:ext cx="8543925" cy="26333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DC3D6C-A556-0D48-B15A-DD8A2D5F88FC}" type="slidenum">
              <a:rPr/>
              <a:t>‹#›</a:t>
            </a:fld>
            <a:endParaRPr lang="sv-SE"/>
          </a:p>
        </p:txBody>
      </p:sp>
    </p:spTree>
    <p:extLst>
      <p:ext uri="{BB962C8B-B14F-4D97-AF65-F5344CB8AC3E}">
        <p14:creationId xmlns:p14="http://schemas.microsoft.com/office/powerpoint/2010/main" val="946732147"/>
      </p:ext>
    </p:extLst>
  </p:cSld>
  <p:clrMap bg1="lt1" tx1="dk1" bg2="lt2" tx2="dk2" accent1="accent1" accent2="accent2" accent3="accent3" accent4="accent4" accent5="accent5" accent6="accent6" hlink="hlink" folHlink="folHlink"/>
  <p:sldLayoutIdLst>
    <p:sldLayoutId id="2147483661" r:id="rId1"/>
    <p:sldLayoutId id="2147483667" r:id="rId2"/>
  </p:sldLayoutIdLst>
  <p:hf hdr="0" dt="0"/>
  <p:txStyles>
    <p:titleStyle>
      <a:lvl1pPr algn="l" defTabSz="914400" rtl="0" eaLnBrk="1" latinLnBrk="0" hangingPunct="1">
        <a:lnSpc>
          <a:spcPct val="90000"/>
        </a:lnSpc>
        <a:spcBef>
          <a:spcPct val="0"/>
        </a:spcBef>
        <a:buNone/>
        <a:defRPr sz="2000" b="1" i="0" kern="1200">
          <a:solidFill>
            <a:schemeClr val="tx1"/>
          </a:solidFill>
          <a:latin typeface="Arial Black" panose="020B0604020202020204" pitchFamily="34" charset="0"/>
          <a:ea typeface="+mj-ea"/>
          <a:cs typeface="Arial Black"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824156" y="2492896"/>
            <a:ext cx="8248508" cy="5914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Lägerverksamheten</a:t>
            </a:r>
            <a:endParaRPr lang="sv-SE" sz="2400" b="1" kern="0" dirty="0">
              <a:solidFill>
                <a:srgbClr val="231F20"/>
              </a:solidFill>
              <a:latin typeface="Arial Black" charset="0"/>
              <a:ea typeface="Arial Black" charset="0"/>
              <a:cs typeface="Arial Black" charset="0"/>
            </a:endParaRPr>
          </a:p>
        </p:txBody>
      </p:sp>
      <p:sp>
        <p:nvSpPr>
          <p:cNvPr id="16" name="Underrubrik 2">
            <a:extLst>
              <a:ext uri="{FF2B5EF4-FFF2-40B4-BE49-F238E27FC236}">
                <a16:creationId xmlns:a16="http://schemas.microsoft.com/office/drawing/2014/main" id="{378DBFEB-4C66-B04B-A4CE-5988880B2B2C}"/>
              </a:ext>
            </a:extLst>
          </p:cNvPr>
          <p:cNvSpPr txBox="1">
            <a:spLocks/>
          </p:cNvSpPr>
          <p:nvPr/>
        </p:nvSpPr>
        <p:spPr bwMode="auto">
          <a:xfrm>
            <a:off x="837646" y="3342312"/>
            <a:ext cx="7571738" cy="145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noProof="1">
                <a:solidFill>
                  <a:srgbClr val="231F20"/>
                </a:solidFill>
                <a:latin typeface="Arial Black" charset="0"/>
                <a:ea typeface="Arial Black" charset="0"/>
                <a:cs typeface="Arial Black" charset="0"/>
              </a:rPr>
              <a:t>Göteborg, Stora Färgen</a:t>
            </a:r>
            <a:endParaRPr lang="sv-SE" sz="2000" b="1" kern="0" dirty="0">
              <a:solidFill>
                <a:srgbClr val="231F20"/>
              </a:solidFill>
              <a:latin typeface="Arial Black" charset="0"/>
              <a:ea typeface="Arial Black" charset="0"/>
              <a:cs typeface="Arial Black" charset="0"/>
            </a:endParaRPr>
          </a:p>
        </p:txBody>
      </p:sp>
      <p:pic>
        <p:nvPicPr>
          <p:cNvPr id="3" name="Bildobjekt 2">
            <a:extLst>
              <a:ext uri="{FF2B5EF4-FFF2-40B4-BE49-F238E27FC236}">
                <a16:creationId xmlns:a16="http://schemas.microsoft.com/office/drawing/2014/main" id="{E9670B28-CA72-21DE-2802-642FE4F7C4EF}"/>
              </a:ext>
            </a:extLst>
          </p:cNvPr>
          <p:cNvPicPr>
            <a:picLocks noChangeAspect="1"/>
          </p:cNvPicPr>
          <p:nvPr/>
        </p:nvPicPr>
        <p:blipFill>
          <a:blip r:embed="rId2"/>
          <a:srcRect t="30736" b="30736"/>
          <a:stretch/>
        </p:blipFill>
        <p:spPr>
          <a:xfrm>
            <a:off x="547042" y="260648"/>
            <a:ext cx="1800200" cy="693568"/>
          </a:xfrm>
          <a:prstGeom prst="rect">
            <a:avLst/>
          </a:prstGeom>
        </p:spPr>
      </p:pic>
      <p:pic>
        <p:nvPicPr>
          <p:cNvPr id="2" name="Bildobjekt 1">
            <a:extLst>
              <a:ext uri="{FF2B5EF4-FFF2-40B4-BE49-F238E27FC236}">
                <a16:creationId xmlns:a16="http://schemas.microsoft.com/office/drawing/2014/main" id="{FEBF7B20-8E57-ABDC-D7A6-E06C6AFA6FB3}"/>
              </a:ext>
            </a:extLst>
          </p:cNvPr>
          <p:cNvPicPr>
            <a:picLocks noChangeAspect="1"/>
          </p:cNvPicPr>
          <p:nvPr/>
        </p:nvPicPr>
        <p:blipFill>
          <a:blip r:embed="rId3"/>
          <a:stretch>
            <a:fillRect/>
          </a:stretch>
        </p:blipFill>
        <p:spPr>
          <a:xfrm>
            <a:off x="2504728" y="395934"/>
            <a:ext cx="570461" cy="521162"/>
          </a:xfrm>
          <a:prstGeom prst="rect">
            <a:avLst/>
          </a:prstGeom>
        </p:spPr>
      </p:pic>
    </p:spTree>
    <p:extLst>
      <p:ext uri="{BB962C8B-B14F-4D97-AF65-F5344CB8AC3E}">
        <p14:creationId xmlns:p14="http://schemas.microsoft.com/office/powerpoint/2010/main" val="1020854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10</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Bryr sig personalen om dig?</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10EDEC98-571C-BFF3-769C-C101F0162AF3}"/>
              </a:ext>
            </a:extLst>
          </p:cNvPr>
          <p:cNvGraphicFramePr/>
          <p:nvPr>
            <p:extLst>
              <p:ext uri="{D42A27DB-BD31-4B8C-83A1-F6EECF244321}">
                <p14:modId xmlns:p14="http://schemas.microsoft.com/office/powerpoint/2010/main" val="2552533517"/>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A731B01F-D72E-4161-2070-77EBC7439433}"/>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197817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11</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Bryr sig personalen om dig?</a:t>
            </a:r>
          </a:p>
        </p:txBody>
      </p:sp>
      <p:graphicFrame>
        <p:nvGraphicFramePr>
          <p:cNvPr id="2" name="Tabell 10">
            <a:extLst>
              <a:ext uri="{FF2B5EF4-FFF2-40B4-BE49-F238E27FC236}">
                <a16:creationId xmlns:a16="http://schemas.microsoft.com/office/drawing/2014/main" id="{B5C42123-C7F5-86DC-AE17-109565859C5C}"/>
              </a:ext>
            </a:extLst>
          </p:cNvPr>
          <p:cNvGraphicFramePr>
            <a:graphicFrameLocks noGrp="1"/>
          </p:cNvGraphicFramePr>
          <p:nvPr>
            <p:extLst>
              <p:ext uri="{D42A27DB-BD31-4B8C-83A1-F6EECF244321}">
                <p14:modId xmlns:p14="http://schemas.microsoft.com/office/powerpoint/2010/main" val="3958316842"/>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675792286"/>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220951776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Stora Färgen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79</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96 %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4 %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9D0C045F-E8A4-709E-6F26-C747DBBD86B9}"/>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2119449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42E3A-590A-F4A6-D0D3-DFD022F1E772}"/>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844B4C62-A4F6-2CB7-6D6F-7053674FF2FA}"/>
              </a:ext>
            </a:extLst>
          </p:cNvPr>
          <p:cNvSpPr>
            <a:spLocks noGrp="1"/>
          </p:cNvSpPr>
          <p:nvPr>
            <p:ph type="sldNum" sz="quarter" idx="11"/>
          </p:nvPr>
        </p:nvSpPr>
        <p:spPr/>
        <p:txBody>
          <a:bodyPr/>
          <a:lstStyle/>
          <a:p>
            <a:fld id="{35DC3D6C-A556-0D48-B15A-DD8A2D5F88FC}" type="slidenum">
              <a:rPr lang="sv-SE" smtClean="0"/>
              <a:t>12</a:t>
            </a:fld>
            <a:endParaRPr lang="sv-SE"/>
          </a:p>
        </p:txBody>
      </p:sp>
      <p:sp>
        <p:nvSpPr>
          <p:cNvPr id="7" name="TextBox 14">
            <a:extLst>
              <a:ext uri="{FF2B5EF4-FFF2-40B4-BE49-F238E27FC236}">
                <a16:creationId xmlns:a16="http://schemas.microsoft.com/office/drawing/2014/main" id="{32F4200E-E57E-23A1-6C5B-CFA7E73BE3BA}"/>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Pratar personalen med dig så att du förstår vad de menar?</a:t>
            </a:r>
          </a:p>
        </p:txBody>
      </p:sp>
      <p:sp>
        <p:nvSpPr>
          <p:cNvPr id="11" name="textruta 10">
            <a:extLst>
              <a:ext uri="{FF2B5EF4-FFF2-40B4-BE49-F238E27FC236}">
                <a16:creationId xmlns:a16="http://schemas.microsoft.com/office/drawing/2014/main" id="{DA5BDCEF-CE62-9BA2-42FB-B809423B40A0}"/>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40</a:t>
            </a:r>
          </a:p>
        </p:txBody>
      </p:sp>
      <p:graphicFrame>
        <p:nvGraphicFramePr>
          <p:cNvPr id="2" name="Diagram 1">
            <a:extLst>
              <a:ext uri="{FF2B5EF4-FFF2-40B4-BE49-F238E27FC236}">
                <a16:creationId xmlns:a16="http://schemas.microsoft.com/office/drawing/2014/main" id="{2354ECAD-A3FF-7119-13D0-A575B523D9D3}"/>
              </a:ext>
            </a:extLst>
          </p:cNvPr>
          <p:cNvGraphicFramePr/>
          <p:nvPr>
            <p:extLst>
              <p:ext uri="{D42A27DB-BD31-4B8C-83A1-F6EECF244321}">
                <p14:modId xmlns:p14="http://schemas.microsoft.com/office/powerpoint/2010/main" val="205836743"/>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5BB94E80-ADA6-B990-1D87-01165F05D41B}"/>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4089385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4B547-C9EB-AAA4-2907-BB44142C751E}"/>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EE3397A5-EFAD-4423-A640-1174C2714104}"/>
              </a:ext>
            </a:extLst>
          </p:cNvPr>
          <p:cNvSpPr>
            <a:spLocks noGrp="1"/>
          </p:cNvSpPr>
          <p:nvPr>
            <p:ph type="sldNum" sz="quarter" idx="11"/>
          </p:nvPr>
        </p:nvSpPr>
        <p:spPr/>
        <p:txBody>
          <a:bodyPr/>
          <a:lstStyle/>
          <a:p>
            <a:fld id="{35DC3D6C-A556-0D48-B15A-DD8A2D5F88FC}" type="slidenum">
              <a:rPr lang="sv-SE" smtClean="0"/>
              <a:t>13</a:t>
            </a:fld>
            <a:endParaRPr lang="sv-SE"/>
          </a:p>
        </p:txBody>
      </p:sp>
      <p:sp>
        <p:nvSpPr>
          <p:cNvPr id="7" name="TextBox 14">
            <a:extLst>
              <a:ext uri="{FF2B5EF4-FFF2-40B4-BE49-F238E27FC236}">
                <a16:creationId xmlns:a16="http://schemas.microsoft.com/office/drawing/2014/main" id="{E32849D9-DB69-E3D2-0C9A-548AE37D380A}"/>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Pratar personalen med dig så att du förstår vad de menar?</a:t>
            </a:r>
          </a:p>
        </p:txBody>
      </p:sp>
      <p:graphicFrame>
        <p:nvGraphicFramePr>
          <p:cNvPr id="2" name="Tabell 10">
            <a:extLst>
              <a:ext uri="{FF2B5EF4-FFF2-40B4-BE49-F238E27FC236}">
                <a16:creationId xmlns:a16="http://schemas.microsoft.com/office/drawing/2014/main" id="{317CE3B2-5299-4348-F1A9-3C348ACEFEBE}"/>
              </a:ext>
            </a:extLst>
          </p:cNvPr>
          <p:cNvGraphicFramePr>
            <a:graphicFrameLocks noGrp="1"/>
          </p:cNvGraphicFramePr>
          <p:nvPr>
            <p:extLst>
              <p:ext uri="{D42A27DB-BD31-4B8C-83A1-F6EECF244321}">
                <p14:modId xmlns:p14="http://schemas.microsoft.com/office/powerpoint/2010/main" val="1968491065"/>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1622016207"/>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416349459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Stora Färgen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79</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88%</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5BE3FD1E-894A-69F2-3B14-4A3FE7E2782A}"/>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937044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39C94-6E67-77C7-71F2-3976A0115A40}"/>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D7F78E67-A535-654C-8590-5102B714BF6C}"/>
              </a:ext>
            </a:extLst>
          </p:cNvPr>
          <p:cNvSpPr>
            <a:spLocks noGrp="1"/>
          </p:cNvSpPr>
          <p:nvPr>
            <p:ph type="sldNum" sz="quarter" idx="11"/>
          </p:nvPr>
        </p:nvSpPr>
        <p:spPr/>
        <p:txBody>
          <a:bodyPr/>
          <a:lstStyle/>
          <a:p>
            <a:fld id="{35DC3D6C-A556-0D48-B15A-DD8A2D5F88FC}" type="slidenum">
              <a:rPr lang="sv-SE" smtClean="0"/>
              <a:t>14</a:t>
            </a:fld>
            <a:endParaRPr lang="sv-SE"/>
          </a:p>
        </p:txBody>
      </p:sp>
      <p:sp>
        <p:nvSpPr>
          <p:cNvPr id="7" name="TextBox 14">
            <a:extLst>
              <a:ext uri="{FF2B5EF4-FFF2-40B4-BE49-F238E27FC236}">
                <a16:creationId xmlns:a16="http://schemas.microsoft.com/office/drawing/2014/main" id="{4038C1B7-747D-4ED5-DA26-485656B9F5B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Förstår personalen vad du säger?</a:t>
            </a:r>
          </a:p>
        </p:txBody>
      </p:sp>
      <p:sp>
        <p:nvSpPr>
          <p:cNvPr id="11" name="textruta 10">
            <a:extLst>
              <a:ext uri="{FF2B5EF4-FFF2-40B4-BE49-F238E27FC236}">
                <a16:creationId xmlns:a16="http://schemas.microsoft.com/office/drawing/2014/main" id="{6DEA9AA1-3CC9-B483-6B43-82B329BA38E6}"/>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70AA7D74-F20A-E54F-AD66-D8DAF3BAF35F}"/>
              </a:ext>
            </a:extLst>
          </p:cNvPr>
          <p:cNvGraphicFramePr/>
          <p:nvPr>
            <p:extLst>
              <p:ext uri="{D42A27DB-BD31-4B8C-83A1-F6EECF244321}">
                <p14:modId xmlns:p14="http://schemas.microsoft.com/office/powerpoint/2010/main" val="2628594834"/>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93CFF69D-C0FB-64D6-4C92-B5F6844413D6}"/>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2013843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D0AD0-5E74-9892-52BA-80382E1F0DE1}"/>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E25E2FDD-61C3-861D-BF8C-56F3C16ECD79}"/>
              </a:ext>
            </a:extLst>
          </p:cNvPr>
          <p:cNvSpPr>
            <a:spLocks noGrp="1"/>
          </p:cNvSpPr>
          <p:nvPr>
            <p:ph type="sldNum" sz="quarter" idx="11"/>
          </p:nvPr>
        </p:nvSpPr>
        <p:spPr/>
        <p:txBody>
          <a:bodyPr/>
          <a:lstStyle/>
          <a:p>
            <a:fld id="{35DC3D6C-A556-0D48-B15A-DD8A2D5F88FC}" type="slidenum">
              <a:rPr lang="sv-SE" smtClean="0"/>
              <a:t>15</a:t>
            </a:fld>
            <a:endParaRPr lang="sv-SE"/>
          </a:p>
        </p:txBody>
      </p:sp>
      <p:sp>
        <p:nvSpPr>
          <p:cNvPr id="7" name="TextBox 14">
            <a:extLst>
              <a:ext uri="{FF2B5EF4-FFF2-40B4-BE49-F238E27FC236}">
                <a16:creationId xmlns:a16="http://schemas.microsoft.com/office/drawing/2014/main" id="{0AD692B5-994E-C66E-22E3-8B949E6878CB}"/>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Förstår personalen vad du säger?</a:t>
            </a:r>
          </a:p>
        </p:txBody>
      </p:sp>
      <p:graphicFrame>
        <p:nvGraphicFramePr>
          <p:cNvPr id="2" name="Tabell 10">
            <a:extLst>
              <a:ext uri="{FF2B5EF4-FFF2-40B4-BE49-F238E27FC236}">
                <a16:creationId xmlns:a16="http://schemas.microsoft.com/office/drawing/2014/main" id="{B789B5C6-2FCD-A86B-DD28-95E617FAB182}"/>
              </a:ext>
            </a:extLst>
          </p:cNvPr>
          <p:cNvGraphicFramePr>
            <a:graphicFrameLocks noGrp="1"/>
          </p:cNvGraphicFramePr>
          <p:nvPr>
            <p:extLst>
              <p:ext uri="{D42A27DB-BD31-4B8C-83A1-F6EECF244321}">
                <p14:modId xmlns:p14="http://schemas.microsoft.com/office/powerpoint/2010/main" val="2278431132"/>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2055840207"/>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27735452"/>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Stora Färgen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78</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73%</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86%</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86 %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14 %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4812F010-8DC0-F183-0700-1024F28F8B7A}"/>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872741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44547-8599-104D-82B8-59D93E8D2A64}"/>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9C892978-F594-140C-24A3-B2D25A3A9B49}"/>
              </a:ext>
            </a:extLst>
          </p:cNvPr>
          <p:cNvSpPr>
            <a:spLocks noGrp="1"/>
          </p:cNvSpPr>
          <p:nvPr>
            <p:ph type="sldNum" sz="quarter" idx="11"/>
          </p:nvPr>
        </p:nvSpPr>
        <p:spPr/>
        <p:txBody>
          <a:bodyPr/>
          <a:lstStyle/>
          <a:p>
            <a:fld id="{35DC3D6C-A556-0D48-B15A-DD8A2D5F88FC}" type="slidenum">
              <a:rPr lang="sv-SE" smtClean="0"/>
              <a:t>16</a:t>
            </a:fld>
            <a:endParaRPr lang="sv-SE"/>
          </a:p>
        </p:txBody>
      </p:sp>
      <p:sp>
        <p:nvSpPr>
          <p:cNvPr id="7" name="TextBox 14">
            <a:extLst>
              <a:ext uri="{FF2B5EF4-FFF2-40B4-BE49-F238E27FC236}">
                <a16:creationId xmlns:a16="http://schemas.microsoft.com/office/drawing/2014/main" id="{6EC9ECC6-F1D4-8D90-6FCA-DF0FAC9CBE11}"/>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Känner du dig trygg med personalen på läger?</a:t>
            </a:r>
          </a:p>
        </p:txBody>
      </p:sp>
      <p:sp>
        <p:nvSpPr>
          <p:cNvPr id="11" name="textruta 10">
            <a:extLst>
              <a:ext uri="{FF2B5EF4-FFF2-40B4-BE49-F238E27FC236}">
                <a16:creationId xmlns:a16="http://schemas.microsoft.com/office/drawing/2014/main" id="{A3CB8AD1-B1D7-D69D-1454-88449306DDB0}"/>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989F47AD-F439-7911-657B-BC4778A80BBF}"/>
              </a:ext>
            </a:extLst>
          </p:cNvPr>
          <p:cNvGraphicFramePr/>
          <p:nvPr>
            <p:extLst>
              <p:ext uri="{D42A27DB-BD31-4B8C-83A1-F6EECF244321}">
                <p14:modId xmlns:p14="http://schemas.microsoft.com/office/powerpoint/2010/main" val="1135207751"/>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93278882-E39C-E475-1DE2-0B34661B85C1}"/>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16172383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F4EA1-BC44-F2C8-CD69-C01AF11330B8}"/>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750441C-BFD8-CDFC-7C9B-1FADC548BE0A}"/>
              </a:ext>
            </a:extLst>
          </p:cNvPr>
          <p:cNvSpPr>
            <a:spLocks noGrp="1"/>
          </p:cNvSpPr>
          <p:nvPr>
            <p:ph type="sldNum" sz="quarter" idx="11"/>
          </p:nvPr>
        </p:nvSpPr>
        <p:spPr/>
        <p:txBody>
          <a:bodyPr/>
          <a:lstStyle/>
          <a:p>
            <a:fld id="{35DC3D6C-A556-0D48-B15A-DD8A2D5F88FC}" type="slidenum">
              <a:rPr lang="sv-SE" smtClean="0"/>
              <a:t>17</a:t>
            </a:fld>
            <a:endParaRPr lang="sv-SE"/>
          </a:p>
        </p:txBody>
      </p:sp>
      <p:sp>
        <p:nvSpPr>
          <p:cNvPr id="7" name="TextBox 14">
            <a:extLst>
              <a:ext uri="{FF2B5EF4-FFF2-40B4-BE49-F238E27FC236}">
                <a16:creationId xmlns:a16="http://schemas.microsoft.com/office/drawing/2014/main" id="{F189C391-56F0-516A-513D-2B52E625F03D}"/>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Känner du dig trygg med personalen på läger?</a:t>
            </a:r>
          </a:p>
        </p:txBody>
      </p:sp>
      <p:graphicFrame>
        <p:nvGraphicFramePr>
          <p:cNvPr id="2" name="Tabell 10">
            <a:extLst>
              <a:ext uri="{FF2B5EF4-FFF2-40B4-BE49-F238E27FC236}">
                <a16:creationId xmlns:a16="http://schemas.microsoft.com/office/drawing/2014/main" id="{2929B10B-7DB1-7F3A-E841-C99FEE691D5B}"/>
              </a:ext>
            </a:extLst>
          </p:cNvPr>
          <p:cNvGraphicFramePr>
            <a:graphicFrameLocks noGrp="1"/>
          </p:cNvGraphicFramePr>
          <p:nvPr>
            <p:extLst>
              <p:ext uri="{D42A27DB-BD31-4B8C-83A1-F6EECF244321}">
                <p14:modId xmlns:p14="http://schemas.microsoft.com/office/powerpoint/2010/main" val="2381418672"/>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4130010635"/>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20082587"/>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Stora Färgen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81</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97%</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97%</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E7E0FDB5-ADCA-753E-9BDB-59EE458765D4}"/>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1422381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6E4AC-D60F-8859-B8C3-ABCF0F1D062E}"/>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663ECBC-9C5D-FA07-D27E-47A850A62C81}"/>
              </a:ext>
            </a:extLst>
          </p:cNvPr>
          <p:cNvSpPr>
            <a:spLocks noGrp="1"/>
          </p:cNvSpPr>
          <p:nvPr>
            <p:ph type="sldNum" sz="quarter" idx="11"/>
          </p:nvPr>
        </p:nvSpPr>
        <p:spPr/>
        <p:txBody>
          <a:bodyPr/>
          <a:lstStyle/>
          <a:p>
            <a:fld id="{35DC3D6C-A556-0D48-B15A-DD8A2D5F88FC}" type="slidenum">
              <a:rPr lang="sv-SE" smtClean="0"/>
              <a:t>18</a:t>
            </a:fld>
            <a:endParaRPr lang="sv-SE"/>
          </a:p>
        </p:txBody>
      </p:sp>
      <p:sp>
        <p:nvSpPr>
          <p:cNvPr id="7" name="TextBox 14">
            <a:extLst>
              <a:ext uri="{FF2B5EF4-FFF2-40B4-BE49-F238E27FC236}">
                <a16:creationId xmlns:a16="http://schemas.microsoft.com/office/drawing/2014/main" id="{FBDD679C-C6DC-EE0F-93D2-1A6DD6ABCDCB}"/>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rädd för någon/något på läger?</a:t>
            </a:r>
          </a:p>
        </p:txBody>
      </p:sp>
      <p:sp>
        <p:nvSpPr>
          <p:cNvPr id="11" name="textruta 10">
            <a:extLst>
              <a:ext uri="{FF2B5EF4-FFF2-40B4-BE49-F238E27FC236}">
                <a16:creationId xmlns:a16="http://schemas.microsoft.com/office/drawing/2014/main" id="{CF49F725-2ACA-AF85-6276-A2BE79787770}"/>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B4DF941D-437B-536D-0AE7-5D70099182C7}"/>
              </a:ext>
            </a:extLst>
          </p:cNvPr>
          <p:cNvGraphicFramePr/>
          <p:nvPr>
            <p:extLst>
              <p:ext uri="{D42A27DB-BD31-4B8C-83A1-F6EECF244321}">
                <p14:modId xmlns:p14="http://schemas.microsoft.com/office/powerpoint/2010/main" val="352316567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BA77D8D9-82F0-4028-9D32-80020AC026B0}"/>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1318651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B3FAE-0C33-57F1-0E4C-E15D1230F9B4}"/>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FABF73F-C4F2-2835-DCE9-DE68BC1C0857}"/>
              </a:ext>
            </a:extLst>
          </p:cNvPr>
          <p:cNvSpPr>
            <a:spLocks noGrp="1"/>
          </p:cNvSpPr>
          <p:nvPr>
            <p:ph type="sldNum" sz="quarter" idx="11"/>
          </p:nvPr>
        </p:nvSpPr>
        <p:spPr/>
        <p:txBody>
          <a:bodyPr/>
          <a:lstStyle/>
          <a:p>
            <a:fld id="{35DC3D6C-A556-0D48-B15A-DD8A2D5F88FC}" type="slidenum">
              <a:rPr lang="sv-SE" smtClean="0"/>
              <a:t>19</a:t>
            </a:fld>
            <a:endParaRPr lang="sv-SE"/>
          </a:p>
        </p:txBody>
      </p:sp>
      <p:sp>
        <p:nvSpPr>
          <p:cNvPr id="7" name="TextBox 14">
            <a:extLst>
              <a:ext uri="{FF2B5EF4-FFF2-40B4-BE49-F238E27FC236}">
                <a16:creationId xmlns:a16="http://schemas.microsoft.com/office/drawing/2014/main" id="{113222C0-CA5B-A5D2-29D4-B13E90A44EFB}"/>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rädd för någon/något på läger?</a:t>
            </a:r>
          </a:p>
        </p:txBody>
      </p:sp>
      <p:graphicFrame>
        <p:nvGraphicFramePr>
          <p:cNvPr id="2" name="Tabell 10">
            <a:extLst>
              <a:ext uri="{FF2B5EF4-FFF2-40B4-BE49-F238E27FC236}">
                <a16:creationId xmlns:a16="http://schemas.microsoft.com/office/drawing/2014/main" id="{CEC2C4D4-C4CC-9C5A-5014-81E2C630FEBD}"/>
              </a:ext>
            </a:extLst>
          </p:cNvPr>
          <p:cNvGraphicFramePr>
            <a:graphicFrameLocks noGrp="1"/>
          </p:cNvGraphicFramePr>
          <p:nvPr>
            <p:extLst>
              <p:ext uri="{D42A27DB-BD31-4B8C-83A1-F6EECF244321}">
                <p14:modId xmlns:p14="http://schemas.microsoft.com/office/powerpoint/2010/main" val="3078530224"/>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531518670"/>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3668646793"/>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Stora Färgen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79</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17%</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65 %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83%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6A628646-7BE5-2CD8-D3C3-0A9963F530E1}"/>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134450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2</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Bakgrund</a:t>
            </a:r>
          </a:p>
        </p:txBody>
      </p:sp>
      <p:sp>
        <p:nvSpPr>
          <p:cNvPr id="15" name="Underrubrik 2">
            <a:extLst>
              <a:ext uri="{FF2B5EF4-FFF2-40B4-BE49-F238E27FC236}">
                <a16:creationId xmlns:a16="http://schemas.microsoft.com/office/drawing/2014/main" id="{459EFE21-D83E-044F-B937-352583A84C9A}"/>
              </a:ext>
            </a:extLst>
          </p:cNvPr>
          <p:cNvSpPr txBox="1">
            <a:spLocks/>
          </p:cNvSpPr>
          <p:nvPr/>
        </p:nvSpPr>
        <p:spPr bwMode="auto">
          <a:xfrm>
            <a:off x="354372" y="1023466"/>
            <a:ext cx="7910996" cy="1020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Undersökningen har hanterats av analysföretaget Lysio Research på uppdrag förvaltningen för funktionsstöd i Göteborgs stad.</a:t>
            </a:r>
          </a:p>
          <a:p>
            <a:r>
              <a:rPr lang="sv-SE" sz="1100" dirty="0">
                <a:solidFill>
                  <a:srgbClr val="231F20"/>
                </a:solidFill>
              </a:rPr>
              <a:t> </a:t>
            </a:r>
          </a:p>
          <a:p>
            <a:r>
              <a:rPr lang="sv-SE" sz="1100" dirty="0">
                <a:solidFill>
                  <a:srgbClr val="231F20"/>
                </a:solidFill>
              </a:rPr>
              <a:t>Denna rapport gäller: Lägerverksamheter</a:t>
            </a:r>
          </a:p>
        </p:txBody>
      </p:sp>
      <p:sp>
        <p:nvSpPr>
          <p:cNvPr id="16" name="Underrubrik 2">
            <a:extLst>
              <a:ext uri="{FF2B5EF4-FFF2-40B4-BE49-F238E27FC236}">
                <a16:creationId xmlns:a16="http://schemas.microsoft.com/office/drawing/2014/main" id="{0EFE40A3-130D-FB46-8C49-C10A1DEC7338}"/>
              </a:ext>
            </a:extLst>
          </p:cNvPr>
          <p:cNvSpPr txBox="1">
            <a:spLocks/>
          </p:cNvSpPr>
          <p:nvPr/>
        </p:nvSpPr>
        <p:spPr bwMode="auto">
          <a:xfrm>
            <a:off x="354371" y="2044322"/>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Tillvägagångssätt</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354369" y="2447099"/>
            <a:ext cx="7910995" cy="1020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Undersökningen genomförs huvudsakligen genom en webbenkät med unika inloggningskoder för varje brukare. Det innebär att en brukare enbart kan svara på respektive enkät en gång, vilket är en förutsättning för att resultat och svarsfrekvens ska vara korrekt. Varje enhet har fått en uppsättning unika koder som de sedan distribuerat till brukarna på den aktuella enheten.</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0" y="3605100"/>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Svarsfrekvens</a:t>
            </a:r>
            <a:endParaRPr lang="sv-SE" sz="2000" b="1" kern="0" dirty="0">
              <a:solidFill>
                <a:srgbClr val="231F20"/>
              </a:solidFill>
              <a:latin typeface="Arial Black" charset="0"/>
              <a:ea typeface="Arial Black" charset="0"/>
              <a:cs typeface="Arial Black" charset="0"/>
            </a:endParaRP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69" y="4007879"/>
            <a:ext cx="7354444" cy="1808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en-US" sz="1100" dirty="0">
                <a:solidFill>
                  <a:srgbClr val="231F20"/>
                </a:solidFill>
              </a:rPr>
              <a:t>Antal </a:t>
            </a:r>
            <a:r>
              <a:rPr lang="en-US" sz="1100" dirty="0" err="1">
                <a:solidFill>
                  <a:srgbClr val="231F20"/>
                </a:solidFill>
              </a:rPr>
              <a:t>brukare</a:t>
            </a:r>
            <a:r>
              <a:rPr lang="en-US" sz="1100" dirty="0">
                <a:solidFill>
                  <a:srgbClr val="231F20"/>
                </a:solidFill>
              </a:rPr>
              <a:t> som ingick i målgruppen för </a:t>
            </a:r>
            <a:r>
              <a:rPr lang="en-US" sz="1100" dirty="0" err="1">
                <a:solidFill>
                  <a:srgbClr val="231F20"/>
                </a:solidFill>
              </a:rPr>
              <a:t>enkäten</a:t>
            </a:r>
            <a:r>
              <a:rPr lang="en-US" sz="1100" dirty="0">
                <a:solidFill>
                  <a:srgbClr val="231F20"/>
                </a:solidFill>
              </a:rPr>
              <a:t> var 82 Totalt sett </a:t>
            </a:r>
            <a:r>
              <a:rPr lang="en-US" sz="1100" dirty="0" err="1">
                <a:solidFill>
                  <a:srgbClr val="231F20"/>
                </a:solidFill>
              </a:rPr>
              <a:t>har</a:t>
            </a:r>
            <a:r>
              <a:rPr lang="en-US" sz="1100" dirty="0">
                <a:solidFill>
                  <a:srgbClr val="231F20"/>
                </a:solidFill>
              </a:rPr>
              <a:t> 41 </a:t>
            </a:r>
            <a:r>
              <a:rPr lang="en-US" sz="1100" dirty="0" err="1">
                <a:solidFill>
                  <a:srgbClr val="231F20"/>
                </a:solidFill>
              </a:rPr>
              <a:t>svar</a:t>
            </a:r>
            <a:r>
              <a:rPr lang="en-US" sz="1100" dirty="0">
                <a:solidFill>
                  <a:srgbClr val="231F20"/>
                </a:solidFill>
              </a:rPr>
              <a:t> inkommit. Det innebär att svarsfrekvensen </a:t>
            </a:r>
            <a:r>
              <a:rPr lang="en-US" sz="1100" dirty="0" err="1">
                <a:solidFill>
                  <a:srgbClr val="231F20"/>
                </a:solidFill>
              </a:rPr>
              <a:t>är</a:t>
            </a:r>
            <a:r>
              <a:rPr lang="en-US" sz="1100" dirty="0">
                <a:solidFill>
                  <a:srgbClr val="231F20"/>
                </a:solidFill>
              </a:rPr>
              <a:t> 50 </a:t>
            </a:r>
            <a:r>
              <a:rPr lang="en-US" sz="1100" dirty="0" err="1">
                <a:solidFill>
                  <a:srgbClr val="231F20"/>
                </a:solidFill>
              </a:rPr>
              <a:t>procent</a:t>
            </a:r>
            <a:r>
              <a:rPr lang="en-US" sz="1100" dirty="0">
                <a:solidFill>
                  <a:srgbClr val="231F20"/>
                </a:solidFill>
              </a:rPr>
              <a:t>. </a:t>
            </a:r>
            <a:r>
              <a:rPr lang="sv-SE" sz="1100" dirty="0">
                <a:solidFill>
                  <a:srgbClr val="231F20"/>
                </a:solidFill>
              </a:rPr>
              <a:t>Resultat visas inte för frågor med färre än fem svar. En låg svarsfrekvens eller ett litet antal deltagare i undersökningen innebär att resultaten ska tolkas med försiktighet. </a:t>
            </a:r>
          </a:p>
        </p:txBody>
      </p:sp>
      <p:sp>
        <p:nvSpPr>
          <p:cNvPr id="11" name="textruta 10">
            <a:extLst>
              <a:ext uri="{FF2B5EF4-FFF2-40B4-BE49-F238E27FC236}">
                <a16:creationId xmlns:a16="http://schemas.microsoft.com/office/drawing/2014/main" id="{C15D4797-41C1-3F49-B223-9EE38C52EF84}"/>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1587810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D696A-A805-A80C-80F2-DFD7DFF54811}"/>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EF18E012-A962-016B-E52A-BBAF8A24202C}"/>
              </a:ext>
            </a:extLst>
          </p:cNvPr>
          <p:cNvSpPr>
            <a:spLocks noGrp="1"/>
          </p:cNvSpPr>
          <p:nvPr>
            <p:ph type="sldNum" sz="quarter" idx="11"/>
          </p:nvPr>
        </p:nvSpPr>
        <p:spPr/>
        <p:txBody>
          <a:bodyPr/>
          <a:lstStyle/>
          <a:p>
            <a:fld id="{35DC3D6C-A556-0D48-B15A-DD8A2D5F88FC}" type="slidenum">
              <a:rPr lang="sv-SE" smtClean="0"/>
              <a:t>20</a:t>
            </a:fld>
            <a:endParaRPr lang="sv-SE"/>
          </a:p>
        </p:txBody>
      </p:sp>
      <p:sp>
        <p:nvSpPr>
          <p:cNvPr id="7" name="TextBox 14">
            <a:extLst>
              <a:ext uri="{FF2B5EF4-FFF2-40B4-BE49-F238E27FC236}">
                <a16:creationId xmlns:a16="http://schemas.microsoft.com/office/drawing/2014/main" id="{7AA6E709-E9AC-F6AB-A46D-E4A1E4E7C0ED}"/>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ska prata med om något är dåligt på läger?</a:t>
            </a:r>
          </a:p>
        </p:txBody>
      </p:sp>
      <p:sp>
        <p:nvSpPr>
          <p:cNvPr id="11" name="textruta 10">
            <a:extLst>
              <a:ext uri="{FF2B5EF4-FFF2-40B4-BE49-F238E27FC236}">
                <a16:creationId xmlns:a16="http://schemas.microsoft.com/office/drawing/2014/main" id="{5ECE437A-7B21-1197-F503-8295652897B9}"/>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5A901BA7-BF17-370A-1248-57EE820B5296}"/>
              </a:ext>
            </a:extLst>
          </p:cNvPr>
          <p:cNvGraphicFramePr/>
          <p:nvPr>
            <p:extLst>
              <p:ext uri="{D42A27DB-BD31-4B8C-83A1-F6EECF244321}">
                <p14:modId xmlns:p14="http://schemas.microsoft.com/office/powerpoint/2010/main" val="1196899627"/>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1276B1DF-492C-6F86-E331-0D727A018A71}"/>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3221571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8AE87-CD59-FCE7-F075-BB752DE4C448}"/>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1AF4323-E6E7-1D82-AC15-0189CD23047E}"/>
              </a:ext>
            </a:extLst>
          </p:cNvPr>
          <p:cNvSpPr>
            <a:spLocks noGrp="1"/>
          </p:cNvSpPr>
          <p:nvPr>
            <p:ph type="sldNum" sz="quarter" idx="11"/>
          </p:nvPr>
        </p:nvSpPr>
        <p:spPr/>
        <p:txBody>
          <a:bodyPr/>
          <a:lstStyle/>
          <a:p>
            <a:fld id="{35DC3D6C-A556-0D48-B15A-DD8A2D5F88FC}" type="slidenum">
              <a:rPr lang="sv-SE" smtClean="0"/>
              <a:t>21</a:t>
            </a:fld>
            <a:endParaRPr lang="sv-SE"/>
          </a:p>
        </p:txBody>
      </p:sp>
      <p:sp>
        <p:nvSpPr>
          <p:cNvPr id="7" name="TextBox 14">
            <a:extLst>
              <a:ext uri="{FF2B5EF4-FFF2-40B4-BE49-F238E27FC236}">
                <a16:creationId xmlns:a16="http://schemas.microsoft.com/office/drawing/2014/main" id="{CC1ECE2D-EF88-FFB3-7F09-60FF97CE1B7F}"/>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ska prata med om något är dåligt på läger?</a:t>
            </a:r>
          </a:p>
        </p:txBody>
      </p:sp>
      <p:graphicFrame>
        <p:nvGraphicFramePr>
          <p:cNvPr id="2" name="Tabell 10">
            <a:extLst>
              <a:ext uri="{FF2B5EF4-FFF2-40B4-BE49-F238E27FC236}">
                <a16:creationId xmlns:a16="http://schemas.microsoft.com/office/drawing/2014/main" id="{AB7DA94A-C539-E0CF-C97B-26738F9221AC}"/>
              </a:ext>
            </a:extLst>
          </p:cNvPr>
          <p:cNvGraphicFramePr>
            <a:graphicFrameLocks noGrp="1"/>
          </p:cNvGraphicFramePr>
          <p:nvPr>
            <p:extLst>
              <p:ext uri="{D42A27DB-BD31-4B8C-83A1-F6EECF244321}">
                <p14:modId xmlns:p14="http://schemas.microsoft.com/office/powerpoint/2010/main" val="625318839"/>
              </p:ext>
            </p:extLst>
          </p:nvPr>
        </p:nvGraphicFramePr>
        <p:xfrm>
          <a:off x="376540" y="2590291"/>
          <a:ext cx="9112965" cy="173668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1505483187"/>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377493984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Stora Färgen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98%</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4%</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B9D077EB-08BC-BD1E-CC1D-A7E086504165}"/>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1993331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440E1-84F3-BBD2-1155-3B7A509CF832}"/>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F86A4132-1306-CDC6-CCF2-611EDE8738E9}"/>
              </a:ext>
            </a:extLst>
          </p:cNvPr>
          <p:cNvSpPr>
            <a:spLocks noGrp="1"/>
          </p:cNvSpPr>
          <p:nvPr>
            <p:ph type="sldNum" sz="quarter" idx="11"/>
          </p:nvPr>
        </p:nvSpPr>
        <p:spPr/>
        <p:txBody>
          <a:bodyPr/>
          <a:lstStyle/>
          <a:p>
            <a:fld id="{35DC3D6C-A556-0D48-B15A-DD8A2D5F88FC}" type="slidenum">
              <a:rPr lang="sv-SE" smtClean="0"/>
              <a:t>22</a:t>
            </a:fld>
            <a:endParaRPr lang="sv-SE"/>
          </a:p>
        </p:txBody>
      </p:sp>
      <p:sp>
        <p:nvSpPr>
          <p:cNvPr id="7" name="TextBox 14">
            <a:extLst>
              <a:ext uri="{FF2B5EF4-FFF2-40B4-BE49-F238E27FC236}">
                <a16:creationId xmlns:a16="http://schemas.microsoft.com/office/drawing/2014/main" id="{1C795B53-7D44-6BF2-47A4-F24175B4612C}"/>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Trivs du att vara på läger?</a:t>
            </a:r>
          </a:p>
        </p:txBody>
      </p:sp>
      <p:sp>
        <p:nvSpPr>
          <p:cNvPr id="11" name="textruta 10">
            <a:extLst>
              <a:ext uri="{FF2B5EF4-FFF2-40B4-BE49-F238E27FC236}">
                <a16:creationId xmlns:a16="http://schemas.microsoft.com/office/drawing/2014/main" id="{6BF0B393-1319-94E7-98FE-77D0ECC1EA23}"/>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DFD951E4-DDD0-FF06-9B06-312AAB12C65F}"/>
              </a:ext>
            </a:extLst>
          </p:cNvPr>
          <p:cNvGraphicFramePr/>
          <p:nvPr>
            <p:extLst>
              <p:ext uri="{D42A27DB-BD31-4B8C-83A1-F6EECF244321}">
                <p14:modId xmlns:p14="http://schemas.microsoft.com/office/powerpoint/2010/main" val="278287673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BA9A3130-D29B-59C3-6650-3BAF5017766B}"/>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3916955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6FDB2B-1750-3C56-9182-AE186F4D9C0D}"/>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7001084-E88C-1A2D-F5F3-353B5EEAA514}"/>
              </a:ext>
            </a:extLst>
          </p:cNvPr>
          <p:cNvSpPr>
            <a:spLocks noGrp="1"/>
          </p:cNvSpPr>
          <p:nvPr>
            <p:ph type="sldNum" sz="quarter" idx="11"/>
          </p:nvPr>
        </p:nvSpPr>
        <p:spPr/>
        <p:txBody>
          <a:bodyPr/>
          <a:lstStyle/>
          <a:p>
            <a:fld id="{35DC3D6C-A556-0D48-B15A-DD8A2D5F88FC}" type="slidenum">
              <a:rPr lang="sv-SE" smtClean="0"/>
              <a:t>23</a:t>
            </a:fld>
            <a:endParaRPr lang="sv-SE"/>
          </a:p>
        </p:txBody>
      </p:sp>
      <p:sp>
        <p:nvSpPr>
          <p:cNvPr id="7" name="TextBox 14">
            <a:extLst>
              <a:ext uri="{FF2B5EF4-FFF2-40B4-BE49-F238E27FC236}">
                <a16:creationId xmlns:a16="http://schemas.microsoft.com/office/drawing/2014/main" id="{CA0C961F-FE98-9F1F-A829-EAF832FDB049}"/>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Trivs du att vara på läger?</a:t>
            </a:r>
          </a:p>
        </p:txBody>
      </p:sp>
      <p:graphicFrame>
        <p:nvGraphicFramePr>
          <p:cNvPr id="2" name="Tabell 10">
            <a:extLst>
              <a:ext uri="{FF2B5EF4-FFF2-40B4-BE49-F238E27FC236}">
                <a16:creationId xmlns:a16="http://schemas.microsoft.com/office/drawing/2014/main" id="{48ACBBD1-CE7A-234E-8120-A5B83B3BC1B1}"/>
              </a:ext>
            </a:extLst>
          </p:cNvPr>
          <p:cNvGraphicFramePr>
            <a:graphicFrameLocks noGrp="1"/>
          </p:cNvGraphicFramePr>
          <p:nvPr>
            <p:extLst>
              <p:ext uri="{D42A27DB-BD31-4B8C-83A1-F6EECF244321}">
                <p14:modId xmlns:p14="http://schemas.microsoft.com/office/powerpoint/2010/main" val="2968463030"/>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3918370819"/>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1784321598"/>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Stora Färgen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79 %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4 %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588CBCA8-0D95-1A02-9D83-61D26482C574}"/>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31231521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98F84F-416E-574A-F224-60863828DD01}"/>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ED7C1F41-02F7-B42C-703A-8207ACFE8CF5}"/>
              </a:ext>
            </a:extLst>
          </p:cNvPr>
          <p:cNvSpPr>
            <a:spLocks noGrp="1"/>
          </p:cNvSpPr>
          <p:nvPr>
            <p:ph type="sldNum" sz="quarter" idx="11"/>
          </p:nvPr>
        </p:nvSpPr>
        <p:spPr/>
        <p:txBody>
          <a:bodyPr/>
          <a:lstStyle/>
          <a:p>
            <a:fld id="{35DC3D6C-A556-0D48-B15A-DD8A2D5F88FC}" type="slidenum">
              <a:rPr lang="sv-SE" smtClean="0"/>
              <a:t>24</a:t>
            </a:fld>
            <a:endParaRPr lang="sv-SE"/>
          </a:p>
        </p:txBody>
      </p:sp>
      <p:sp>
        <p:nvSpPr>
          <p:cNvPr id="7" name="TextBox 14">
            <a:extLst>
              <a:ext uri="{FF2B5EF4-FFF2-40B4-BE49-F238E27FC236}">
                <a16:creationId xmlns:a16="http://schemas.microsoft.com/office/drawing/2014/main" id="{C25D50ED-61B0-76EA-2CDB-F74C40241C0C}"/>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personalen på läger snälla?</a:t>
            </a:r>
          </a:p>
        </p:txBody>
      </p:sp>
      <p:sp>
        <p:nvSpPr>
          <p:cNvPr id="11" name="textruta 10">
            <a:extLst>
              <a:ext uri="{FF2B5EF4-FFF2-40B4-BE49-F238E27FC236}">
                <a16:creationId xmlns:a16="http://schemas.microsoft.com/office/drawing/2014/main" id="{CDC8E7EC-175F-57C1-FA91-3108D11D01F4}"/>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40</a:t>
            </a:r>
          </a:p>
        </p:txBody>
      </p:sp>
      <p:graphicFrame>
        <p:nvGraphicFramePr>
          <p:cNvPr id="2" name="Diagram 1">
            <a:extLst>
              <a:ext uri="{FF2B5EF4-FFF2-40B4-BE49-F238E27FC236}">
                <a16:creationId xmlns:a16="http://schemas.microsoft.com/office/drawing/2014/main" id="{04FE2D67-693C-B54B-D269-3B32E2CF1912}"/>
              </a:ext>
            </a:extLst>
          </p:cNvPr>
          <p:cNvGraphicFramePr/>
          <p:nvPr>
            <p:extLst>
              <p:ext uri="{D42A27DB-BD31-4B8C-83A1-F6EECF244321}">
                <p14:modId xmlns:p14="http://schemas.microsoft.com/office/powerpoint/2010/main" val="3986908800"/>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0A810CAB-EED1-A21D-4290-297E9746A909}"/>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42807873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8B5ED-ACA3-076E-5609-606E0706841E}"/>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02BCBDC4-366C-FE05-FEFB-853C5F39562C}"/>
              </a:ext>
            </a:extLst>
          </p:cNvPr>
          <p:cNvSpPr>
            <a:spLocks noGrp="1"/>
          </p:cNvSpPr>
          <p:nvPr>
            <p:ph type="sldNum" sz="quarter" idx="11"/>
          </p:nvPr>
        </p:nvSpPr>
        <p:spPr/>
        <p:txBody>
          <a:bodyPr/>
          <a:lstStyle/>
          <a:p>
            <a:fld id="{35DC3D6C-A556-0D48-B15A-DD8A2D5F88FC}" type="slidenum">
              <a:rPr lang="sv-SE" smtClean="0"/>
              <a:t>25</a:t>
            </a:fld>
            <a:endParaRPr lang="sv-SE"/>
          </a:p>
        </p:txBody>
      </p:sp>
      <p:sp>
        <p:nvSpPr>
          <p:cNvPr id="7" name="TextBox 14">
            <a:extLst>
              <a:ext uri="{FF2B5EF4-FFF2-40B4-BE49-F238E27FC236}">
                <a16:creationId xmlns:a16="http://schemas.microsoft.com/office/drawing/2014/main" id="{0034544C-77AA-B205-82F3-BD60643D6F5A}"/>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personalen på läger snälla?</a:t>
            </a:r>
          </a:p>
        </p:txBody>
      </p:sp>
      <p:graphicFrame>
        <p:nvGraphicFramePr>
          <p:cNvPr id="2" name="Tabell 10">
            <a:extLst>
              <a:ext uri="{FF2B5EF4-FFF2-40B4-BE49-F238E27FC236}">
                <a16:creationId xmlns:a16="http://schemas.microsoft.com/office/drawing/2014/main" id="{42F51855-5E5E-1EF6-F123-07B54B1F6657}"/>
              </a:ext>
            </a:extLst>
          </p:cNvPr>
          <p:cNvGraphicFramePr>
            <a:graphicFrameLocks noGrp="1"/>
          </p:cNvGraphicFramePr>
          <p:nvPr>
            <p:extLst>
              <p:ext uri="{D42A27DB-BD31-4B8C-83A1-F6EECF244321}">
                <p14:modId xmlns:p14="http://schemas.microsoft.com/office/powerpoint/2010/main" val="2296866250"/>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4065331213"/>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1478840340"/>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Stora Färgen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98%</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98%</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96 %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16990DF1-23AA-AD0E-6565-E26938681675}"/>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3722881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3</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Resultatredovisning</a:t>
            </a:r>
          </a:p>
        </p:txBody>
      </p:sp>
      <p:sp>
        <p:nvSpPr>
          <p:cNvPr id="15" name="Underrubrik 2">
            <a:extLst>
              <a:ext uri="{FF2B5EF4-FFF2-40B4-BE49-F238E27FC236}">
                <a16:creationId xmlns:a16="http://schemas.microsoft.com/office/drawing/2014/main" id="{459EFE21-D83E-044F-B937-352583A84C9A}"/>
              </a:ext>
            </a:extLst>
          </p:cNvPr>
          <p:cNvSpPr txBox="1">
            <a:spLocks/>
          </p:cNvSpPr>
          <p:nvPr/>
        </p:nvSpPr>
        <p:spPr bwMode="auto">
          <a:xfrm>
            <a:off x="354372" y="1023466"/>
            <a:ext cx="7910996" cy="17409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chemeClr val="tx1"/>
                </a:solidFill>
              </a:rPr>
              <a:t>I beräkningen av resultaten exkluderas svarsalternativen ”vet inte/vill inte svara” så att resultatet summerar till hundra procent utan alternativen ”vet inte/vill inte svara”. För att visa hur stor andel som svarat ”vet inte/vill inte svara” på en fråga, redovisas även den informationen i en separat tabell. </a:t>
            </a:r>
          </a:p>
          <a:p>
            <a:pPr lvl="0">
              <a:defRPr/>
            </a:pPr>
            <a:endParaRPr lang="sv-SE" sz="1100" strike="sngStrike" dirty="0">
              <a:solidFill>
                <a:srgbClr val="231F20"/>
              </a:solidFill>
            </a:endParaRPr>
          </a:p>
          <a:p>
            <a:pPr lvl="0">
              <a:defRPr/>
            </a:pPr>
            <a:r>
              <a:rPr lang="sv-SE" sz="1100" dirty="0">
                <a:solidFill>
                  <a:srgbClr val="231F20"/>
                </a:solidFill>
              </a:rPr>
              <a:t>Resultat visas inte för frågor med färre än fem svar.</a:t>
            </a:r>
          </a:p>
        </p:txBody>
      </p:sp>
      <p:sp>
        <p:nvSpPr>
          <p:cNvPr id="16" name="Underrubrik 2">
            <a:extLst>
              <a:ext uri="{FF2B5EF4-FFF2-40B4-BE49-F238E27FC236}">
                <a16:creationId xmlns:a16="http://schemas.microsoft.com/office/drawing/2014/main" id="{0EFE40A3-130D-FB46-8C49-C10A1DEC7338}"/>
              </a:ext>
            </a:extLst>
          </p:cNvPr>
          <p:cNvSpPr txBox="1">
            <a:spLocks/>
          </p:cNvSpPr>
          <p:nvPr/>
        </p:nvSpPr>
        <p:spPr bwMode="auto">
          <a:xfrm>
            <a:off x="354372" y="2204864"/>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Avrundningar</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354374" y="2608110"/>
            <a:ext cx="7910995" cy="8145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rgbClr val="231F20"/>
                </a:solidFill>
              </a:rPr>
              <a:t>När ni tar del av resultatet är det viktigt att känna till att det förekommer avrundningar i redovisningen. Det kan göra att det framstår som att resultatet summerar till något mer eller mindre än 100 procent för en fråga, även om så inte är fallet. Om exempelvis 50,5 procent svarat ett alternativ, och 49,5 svarat ett annat, innebär avrundningarna att det kommer att redovisas som 51 respektive 50 procent. Detta är dock inget fel, utan en effekt av avrundningar. </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1" y="3624485"/>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Redovisning av kön</a:t>
            </a: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71" y="4027263"/>
            <a:ext cx="7354444" cy="92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a:defRPr/>
            </a:pPr>
            <a:r>
              <a:rPr lang="sv-SE" sz="1100" dirty="0">
                <a:solidFill>
                  <a:srgbClr val="231F20"/>
                </a:solidFill>
              </a:rPr>
              <a:t>Av anonymitetsskäl redovisas resultat uppdelat på kön inte i enhetsrapporter.</a:t>
            </a:r>
          </a:p>
        </p:txBody>
      </p:sp>
      <p:sp>
        <p:nvSpPr>
          <p:cNvPr id="2" name="textruta 1">
            <a:extLst>
              <a:ext uri="{FF2B5EF4-FFF2-40B4-BE49-F238E27FC236}">
                <a16:creationId xmlns:a16="http://schemas.microsoft.com/office/drawing/2014/main" id="{8C61BD91-B20D-4ECF-A052-B4D8CDEDB706}"/>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718602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3224808" y="3245135"/>
            <a:ext cx="8248508" cy="3677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92500" lnSpcReduction="20000"/>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Resultat</a:t>
            </a:r>
            <a:endParaRPr lang="sv-SE" sz="2400" b="1" kern="0" dirty="0">
              <a:solidFill>
                <a:srgbClr val="231F20"/>
              </a:solidFill>
              <a:latin typeface="Arial Black" charset="0"/>
              <a:ea typeface="Arial Black" charset="0"/>
              <a:cs typeface="Arial Black" charset="0"/>
            </a:endParaRPr>
          </a:p>
        </p:txBody>
      </p:sp>
      <p:sp>
        <p:nvSpPr>
          <p:cNvPr id="3" name="Rektangel 2">
            <a:extLst>
              <a:ext uri="{FF2B5EF4-FFF2-40B4-BE49-F238E27FC236}">
                <a16:creationId xmlns:a16="http://schemas.microsoft.com/office/drawing/2014/main" id="{B14EF3C3-B03D-5239-EEB0-A5A325EFB70E}"/>
              </a:ext>
            </a:extLst>
          </p:cNvPr>
          <p:cNvSpPr/>
          <p:nvPr/>
        </p:nvSpPr>
        <p:spPr>
          <a:xfrm>
            <a:off x="0" y="372"/>
            <a:ext cx="2792760" cy="6858000"/>
          </a:xfrm>
          <a:prstGeom prst="rect">
            <a:avLst/>
          </a:prstGeom>
          <a:solidFill>
            <a:srgbClr val="0071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966908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20D63-CD9F-168A-2CC9-5CE90E4EE328}"/>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14EB5E73-5323-807C-EEA4-DCEF6EC63620}"/>
              </a:ext>
            </a:extLst>
          </p:cNvPr>
          <p:cNvSpPr>
            <a:spLocks noGrp="1"/>
          </p:cNvSpPr>
          <p:nvPr>
            <p:ph type="sldNum" sz="quarter" idx="11"/>
          </p:nvPr>
        </p:nvSpPr>
        <p:spPr/>
        <p:txBody>
          <a:bodyPr/>
          <a:lstStyle/>
          <a:p>
            <a:fld id="{35DC3D6C-A556-0D48-B15A-DD8A2D5F88FC}" type="slidenum">
              <a:rPr lang="sv-SE" smtClean="0"/>
              <a:t>5</a:t>
            </a:fld>
            <a:endParaRPr lang="sv-SE"/>
          </a:p>
        </p:txBody>
      </p:sp>
      <p:graphicFrame>
        <p:nvGraphicFramePr>
          <p:cNvPr id="12" name="Diagram 11">
            <a:extLst>
              <a:ext uri="{FF2B5EF4-FFF2-40B4-BE49-F238E27FC236}">
                <a16:creationId xmlns:a16="http://schemas.microsoft.com/office/drawing/2014/main" id="{746DE29C-0801-E5C9-9541-6214DA05B1C1}"/>
              </a:ext>
            </a:extLst>
          </p:cNvPr>
          <p:cNvGraphicFramePr/>
          <p:nvPr>
            <p:extLst>
              <p:ext uri="{D42A27DB-BD31-4B8C-83A1-F6EECF244321}">
                <p14:modId xmlns:p14="http://schemas.microsoft.com/office/powerpoint/2010/main" val="1003082601"/>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780BAE6-A683-BC73-9909-E4CEB4A84979}"/>
              </a:ext>
            </a:extLst>
          </p:cNvPr>
          <p:cNvSpPr txBox="1"/>
          <p:nvPr/>
        </p:nvSpPr>
        <p:spPr>
          <a:xfrm>
            <a:off x="632519" y="1167401"/>
            <a:ext cx="8592444" cy="435056"/>
          </a:xfrm>
          <a:prstGeom prst="rect">
            <a:avLst/>
          </a:prstGeom>
          <a:noFill/>
        </p:spPr>
        <p:txBody>
          <a:bodyPr wrap="square" rtlCol="0">
            <a:spAutoFit/>
          </a:bodyPr>
          <a:lstStyle/>
          <a:p>
            <a:pPr lvl="0">
              <a:lnSpc>
                <a:spcPct val="120000"/>
              </a:lnSpc>
              <a:spcBef>
                <a:spcPts val="1000"/>
              </a:spcBef>
            </a:pPr>
            <a:r>
              <a:rPr lang="sv-SE" sz="2000" b="1" dirty="0">
                <a:latin typeface="Arial" panose="020B0604020202020204" pitchFamily="34" charset="0"/>
                <a:cs typeface="Arial" panose="020B0604020202020204" pitchFamily="34" charset="0"/>
              </a:rPr>
              <a:t>Deltagande </a:t>
            </a:r>
            <a:endParaRPr lang="sv-SE" sz="2400" b="1" dirty="0">
              <a:solidFill>
                <a:srgbClr val="000000"/>
              </a:solidFill>
              <a:latin typeface="Arial" panose="020B0604020202020204" pitchFamily="34" charset="0"/>
              <a:cs typeface="Arial" panose="020B0604020202020204" pitchFamily="34" charset="0"/>
            </a:endParaRPr>
          </a:p>
        </p:txBody>
      </p:sp>
      <p:sp>
        <p:nvSpPr>
          <p:cNvPr id="11" name="textruta 10">
            <a:extLst>
              <a:ext uri="{FF2B5EF4-FFF2-40B4-BE49-F238E27FC236}">
                <a16:creationId xmlns:a16="http://schemas.microsoft.com/office/drawing/2014/main" id="{2E810742-3D1A-3792-B1A1-4BDC2057AC14}"/>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51</a:t>
            </a:r>
          </a:p>
        </p:txBody>
      </p:sp>
      <p:sp>
        <p:nvSpPr>
          <p:cNvPr id="2" name="textruta 1">
            <a:extLst>
              <a:ext uri="{FF2B5EF4-FFF2-40B4-BE49-F238E27FC236}">
                <a16:creationId xmlns:a16="http://schemas.microsoft.com/office/drawing/2014/main" id="{695CF1FB-3CB5-CED1-9F2F-2993B7CEC20F}"/>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1458443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4BEEB-8EF5-0E9E-193B-1A570AA2170D}"/>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240C1CDC-FD22-AB56-F3C4-74EEB0D6DF9B}"/>
              </a:ext>
            </a:extLst>
          </p:cNvPr>
          <p:cNvSpPr>
            <a:spLocks noGrp="1"/>
          </p:cNvSpPr>
          <p:nvPr>
            <p:ph type="sldNum" sz="quarter" idx="11"/>
          </p:nvPr>
        </p:nvSpPr>
        <p:spPr/>
        <p:txBody>
          <a:bodyPr/>
          <a:lstStyle/>
          <a:p>
            <a:fld id="{35DC3D6C-A556-0D48-B15A-DD8A2D5F88FC}" type="slidenum">
              <a:rPr lang="sv-SE" smtClean="0"/>
              <a:t>6</a:t>
            </a:fld>
            <a:endParaRPr lang="sv-SE"/>
          </a:p>
        </p:txBody>
      </p:sp>
      <p:graphicFrame>
        <p:nvGraphicFramePr>
          <p:cNvPr id="12" name="Diagram 11">
            <a:extLst>
              <a:ext uri="{FF2B5EF4-FFF2-40B4-BE49-F238E27FC236}">
                <a16:creationId xmlns:a16="http://schemas.microsoft.com/office/drawing/2014/main" id="{6AD373E1-0854-BF6F-D4E0-ECD5E417AF37}"/>
              </a:ext>
            </a:extLst>
          </p:cNvPr>
          <p:cNvGraphicFramePr/>
          <p:nvPr>
            <p:extLst>
              <p:ext uri="{D42A27DB-BD31-4B8C-83A1-F6EECF244321}">
                <p14:modId xmlns:p14="http://schemas.microsoft.com/office/powerpoint/2010/main" val="1016898362"/>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97FEED52-E809-9A8B-C309-1021EF36F7E2}"/>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vara med och bestämma saker som är viktiga för dig?</a:t>
            </a:r>
          </a:p>
        </p:txBody>
      </p:sp>
      <p:sp>
        <p:nvSpPr>
          <p:cNvPr id="11" name="textruta 10">
            <a:extLst>
              <a:ext uri="{FF2B5EF4-FFF2-40B4-BE49-F238E27FC236}">
                <a16:creationId xmlns:a16="http://schemas.microsoft.com/office/drawing/2014/main" id="{10D64071-8924-388C-1A02-F0B16E770052}"/>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sp>
        <p:nvSpPr>
          <p:cNvPr id="2" name="textruta 1">
            <a:extLst>
              <a:ext uri="{FF2B5EF4-FFF2-40B4-BE49-F238E27FC236}">
                <a16:creationId xmlns:a16="http://schemas.microsoft.com/office/drawing/2014/main" id="{3F9335EB-32F4-F00D-E0E1-94AF10975997}"/>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2971633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7</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vara med och bestämma saker som är viktiga för dig?</a:t>
            </a:r>
          </a:p>
        </p:txBody>
      </p:sp>
      <p:graphicFrame>
        <p:nvGraphicFramePr>
          <p:cNvPr id="2" name="Tabell 10">
            <a:extLst>
              <a:ext uri="{FF2B5EF4-FFF2-40B4-BE49-F238E27FC236}">
                <a16:creationId xmlns:a16="http://schemas.microsoft.com/office/drawing/2014/main" id="{A8A8AC51-5AF9-206F-8D88-A5C65B9B2800}"/>
              </a:ext>
            </a:extLst>
          </p:cNvPr>
          <p:cNvGraphicFramePr>
            <a:graphicFrameLocks noGrp="1"/>
          </p:cNvGraphicFramePr>
          <p:nvPr>
            <p:extLst>
              <p:ext uri="{D42A27DB-BD31-4B8C-83A1-F6EECF244321}">
                <p14:modId xmlns:p14="http://schemas.microsoft.com/office/powerpoint/2010/main" val="1782662972"/>
              </p:ext>
            </p:extLst>
          </p:nvPr>
        </p:nvGraphicFramePr>
        <p:xfrm>
          <a:off x="376540" y="2590291"/>
          <a:ext cx="9115199" cy="2011000"/>
        </p:xfrm>
        <a:graphic>
          <a:graphicData uri="http://schemas.openxmlformats.org/drawingml/2006/table">
            <a:tbl>
              <a:tblPr firstRow="1" bandRow="1">
                <a:tableStyleId>{5C22544A-7EE6-4342-B048-85BDC9FD1C3A}</a:tableStyleId>
              </a:tblPr>
              <a:tblGrid>
                <a:gridCol w="1357049">
                  <a:extLst>
                    <a:ext uri="{9D8B030D-6E8A-4147-A177-3AD203B41FA5}">
                      <a16:colId xmlns:a16="http://schemas.microsoft.com/office/drawing/2014/main" val="60862922"/>
                    </a:ext>
                  </a:extLst>
                </a:gridCol>
                <a:gridCol w="1293025">
                  <a:extLst>
                    <a:ext uri="{9D8B030D-6E8A-4147-A177-3AD203B41FA5}">
                      <a16:colId xmlns:a16="http://schemas.microsoft.com/office/drawing/2014/main" val="576595982"/>
                    </a:ext>
                  </a:extLst>
                </a:gridCol>
                <a:gridCol w="1293025">
                  <a:extLst>
                    <a:ext uri="{9D8B030D-6E8A-4147-A177-3AD203B41FA5}">
                      <a16:colId xmlns:a16="http://schemas.microsoft.com/office/drawing/2014/main" val="665048079"/>
                    </a:ext>
                  </a:extLst>
                </a:gridCol>
                <a:gridCol w="1293025">
                  <a:extLst>
                    <a:ext uri="{9D8B030D-6E8A-4147-A177-3AD203B41FA5}">
                      <a16:colId xmlns:a16="http://schemas.microsoft.com/office/drawing/2014/main" val="1183511582"/>
                    </a:ext>
                  </a:extLst>
                </a:gridCol>
                <a:gridCol w="1293025">
                  <a:extLst>
                    <a:ext uri="{9D8B030D-6E8A-4147-A177-3AD203B41FA5}">
                      <a16:colId xmlns:a16="http://schemas.microsoft.com/office/drawing/2014/main" val="2223991577"/>
                    </a:ext>
                  </a:extLst>
                </a:gridCol>
                <a:gridCol w="1293025">
                  <a:extLst>
                    <a:ext uri="{9D8B030D-6E8A-4147-A177-3AD203B41FA5}">
                      <a16:colId xmlns:a16="http://schemas.microsoft.com/office/drawing/2014/main" val="462950667"/>
                    </a:ext>
                  </a:extLst>
                </a:gridCol>
                <a:gridCol w="1293025">
                  <a:extLst>
                    <a:ext uri="{9D8B030D-6E8A-4147-A177-3AD203B41FA5}">
                      <a16:colId xmlns:a16="http://schemas.microsoft.com/office/drawing/2014/main" val="72813995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Stora Färgen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73%</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85%</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78%</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63 %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19%</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9 %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B53D9DEF-DA32-FAC9-C81F-D99929591B16}"/>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1722505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8</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344672408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den hjälp du vill ha?</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sp>
        <p:nvSpPr>
          <p:cNvPr id="2" name="textruta 1">
            <a:extLst>
              <a:ext uri="{FF2B5EF4-FFF2-40B4-BE49-F238E27FC236}">
                <a16:creationId xmlns:a16="http://schemas.microsoft.com/office/drawing/2014/main" id="{F20736F9-F902-39F9-2018-403A0A93F48E}"/>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3978840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9</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den hjälp du vill ha?</a:t>
            </a:r>
          </a:p>
        </p:txBody>
      </p:sp>
      <p:graphicFrame>
        <p:nvGraphicFramePr>
          <p:cNvPr id="2" name="Tabell 10">
            <a:extLst>
              <a:ext uri="{FF2B5EF4-FFF2-40B4-BE49-F238E27FC236}">
                <a16:creationId xmlns:a16="http://schemas.microsoft.com/office/drawing/2014/main" id="{A8A8AC51-5AF9-206F-8D88-A5C65B9B2800}"/>
              </a:ext>
            </a:extLst>
          </p:cNvPr>
          <p:cNvGraphicFramePr>
            <a:graphicFrameLocks noGrp="1"/>
          </p:cNvGraphicFramePr>
          <p:nvPr>
            <p:extLst>
              <p:ext uri="{D42A27DB-BD31-4B8C-83A1-F6EECF244321}">
                <p14:modId xmlns:p14="http://schemas.microsoft.com/office/powerpoint/2010/main" val="1091467774"/>
              </p:ext>
            </p:extLst>
          </p:nvPr>
        </p:nvGraphicFramePr>
        <p:xfrm>
          <a:off x="376540" y="2564904"/>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3271804886"/>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3961658607"/>
                    </a:ext>
                  </a:extLst>
                </a:gridCol>
                <a:gridCol w="1292708">
                  <a:extLst>
                    <a:ext uri="{9D8B030D-6E8A-4147-A177-3AD203B41FA5}">
                      <a16:colId xmlns:a16="http://schemas.microsoft.com/office/drawing/2014/main" val="3737402880"/>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3116397595"/>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Stora Färgen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81</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7%</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16 %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59EDA74B-1548-F5F0-823A-75AE514040D6}"/>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Stora Färgen</a:t>
            </a:r>
          </a:p>
        </p:txBody>
      </p:sp>
    </p:spTree>
    <p:extLst>
      <p:ext uri="{BB962C8B-B14F-4D97-AF65-F5344CB8AC3E}">
        <p14:creationId xmlns:p14="http://schemas.microsoft.com/office/powerpoint/2010/main" val="10294693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75E57F83DC25C4C88AB49C8B2205EC3" ma:contentTypeVersion="13" ma:contentTypeDescription="Skapa ett nytt dokument." ma:contentTypeScope="" ma:versionID="00864a8163aa0af1bbe9c49edab02233">
  <xsd:schema xmlns:xsd="http://www.w3.org/2001/XMLSchema" xmlns:xs="http://www.w3.org/2001/XMLSchema" xmlns:p="http://schemas.microsoft.com/office/2006/metadata/properties" xmlns:ns2="81995f5d-9335-436c-a2b5-621a7700c809" xmlns:ns3="5a1fb5e2-c5c7-409d-8567-049707731070" targetNamespace="http://schemas.microsoft.com/office/2006/metadata/properties" ma:root="true" ma:fieldsID="0464fa5e16818c3d013da92cac2de37f" ns2:_="" ns3:_="">
    <xsd:import namespace="81995f5d-9335-436c-a2b5-621a7700c809"/>
    <xsd:import namespace="5a1fb5e2-c5c7-409d-8567-04970773107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995f5d-9335-436c-a2b5-621a7700c8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eringar" ma:readOnly="false" ma:fieldId="{5cf76f15-5ced-4ddc-b409-7134ff3c332f}" ma:taxonomyMulti="true" ma:sspId="3b54c204-4c6b-42e0-9ca7-399eb0cc1f6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a1fb5e2-c5c7-409d-8567-04970773107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7b165f7-5224-4e0c-9499-a165b0466c05}" ma:internalName="TaxCatchAll" ma:showField="CatchAllData" ma:web="5a1fb5e2-c5c7-409d-8567-04970773107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1995f5d-9335-436c-a2b5-621a7700c809">
      <Terms xmlns="http://schemas.microsoft.com/office/infopath/2007/PartnerControls"/>
    </lcf76f155ced4ddcb4097134ff3c332f>
    <TaxCatchAll xmlns="5a1fb5e2-c5c7-409d-8567-049707731070" xsi:nil="true"/>
  </documentManagement>
</p:properties>
</file>

<file path=customXml/itemProps1.xml><?xml version="1.0" encoding="utf-8"?>
<ds:datastoreItem xmlns:ds="http://schemas.openxmlformats.org/officeDocument/2006/customXml" ds:itemID="{C0F997A2-8296-4EE7-B8A6-D9FA201AEC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995f5d-9335-436c-a2b5-621a7700c809"/>
    <ds:schemaRef ds:uri="5a1fb5e2-c5c7-409d-8567-0497077310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FC76EAD-7EF6-4F8A-BCB8-FF9396AEB6C6}">
  <ds:schemaRefs>
    <ds:schemaRef ds:uri="http://schemas.microsoft.com/sharepoint/v3/contenttype/forms"/>
  </ds:schemaRefs>
</ds:datastoreItem>
</file>

<file path=customXml/itemProps3.xml><?xml version="1.0" encoding="utf-8"?>
<ds:datastoreItem xmlns:ds="http://schemas.openxmlformats.org/officeDocument/2006/customXml" ds:itemID="{78E89F1A-7444-4EBA-9E42-6DAF2783EFAC}">
  <ds:schemaRefs>
    <ds:schemaRef ds:uri="81995f5d-9335-436c-a2b5-621a7700c809"/>
    <ds:schemaRef ds:uri="http://schemas.microsoft.com/office/2006/documentManagement/types"/>
    <ds:schemaRef ds:uri="http://www.w3.org/XML/1998/namespace"/>
    <ds:schemaRef ds:uri="http://purl.org/dc/terms/"/>
    <ds:schemaRef ds:uri="http://schemas.microsoft.com/office/infopath/2007/PartnerControls"/>
    <ds:schemaRef ds:uri="5a1fb5e2-c5c7-409d-8567-049707731070"/>
    <ds:schemaRef ds:uri="http://schemas.microsoft.com/office/2006/metadata/properties"/>
    <ds:schemaRef ds:uri="http://schemas.openxmlformats.org/package/2006/metadata/core-properties"/>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1275</Words>
  <Application>Microsoft Office PowerPoint</Application>
  <PresentationFormat>A4 (210 x 297 mm)</PresentationFormat>
  <Paragraphs>472</Paragraphs>
  <Slides>25</Slides>
  <Notes>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25</vt:i4>
      </vt:variant>
    </vt:vector>
  </HeadingPairs>
  <TitlesOfParts>
    <vt:vector size="29" baseType="lpstr">
      <vt:lpstr>Arial</vt:lpstr>
      <vt:lpstr>Arial Black</vt:lpstr>
      <vt:lpstr>Calibri</vt:lpstr>
      <vt:lpstr>Office Theme</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 från Enkätfabriken</dc:title>
  <dc:subject/>
  <dc:creator>Enkätfabriken</dc:creator>
  <cp:keywords/>
  <dc:description/>
  <cp:lastModifiedBy>Birgit Lund</cp:lastModifiedBy>
  <cp:revision>675</cp:revision>
  <cp:lastPrinted>2018-04-19T16:41:41Z</cp:lastPrinted>
  <dcterms:created xsi:type="dcterms:W3CDTF">2018-04-19T14:35:35Z</dcterms:created>
  <dcterms:modified xsi:type="dcterms:W3CDTF">2025-11-27T09:20:44Z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0x010100875E57F83DC25C4C88AB49C8B2205EC3</vt:lpwstr>
  </property>
  <property fmtid="{D5CDD505-2E9C-101B-9397-08002B2CF9AE}" pid="3" name="MediaServiceImageTags">
    <vt:lpwstr/>
  </property>
</Properties>
</file>